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3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h5kMZWNfktR2vtC/qLZErG8/QO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5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59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" name="Google Shape;11;p2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b="0" i="0" sz="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oleObject" Target="../embeddings/oleObject1.bin"/><Relationship Id="rId13" Type="http://schemas.openxmlformats.org/officeDocument/2006/relationships/oleObject" Target="../embeddings/oleObject2.bin"/><Relationship Id="rId1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15.png"/><Relationship Id="rId9" Type="http://schemas.openxmlformats.org/officeDocument/2006/relationships/oleObject" Target="../embeddings/oleObject1.bin"/><Relationship Id="rId15" Type="http://schemas.openxmlformats.org/officeDocument/2006/relationships/image" Target="../media/image24.png"/><Relationship Id="rId14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8.png"/><Relationship Id="rId7" Type="http://schemas.openxmlformats.org/officeDocument/2006/relationships/hyperlink" Target="http://www.keco.or.kr/kr/sub/public/ev/step01/index.do" TargetMode="Externa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://news.bizwatch.co.kr/article/policy/2019/09/09/0014/naver" TargetMode="External"/><Relationship Id="rId10" Type="http://schemas.openxmlformats.org/officeDocument/2006/relationships/hyperlink" Target="http://news.bizwatch.co.kr/article/policy/2019/09/09/0014/naver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Relationship Id="rId4" Type="http://schemas.openxmlformats.org/officeDocument/2006/relationships/image" Target="../media/image22.png"/><Relationship Id="rId9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45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40.png"/><Relationship Id="rId8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Relationship Id="rId7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60.png"/><Relationship Id="rId5" Type="http://schemas.openxmlformats.org/officeDocument/2006/relationships/image" Target="../media/image50.png"/><Relationship Id="rId6" Type="http://schemas.openxmlformats.org/officeDocument/2006/relationships/image" Target="../media/image62.png"/><Relationship Id="rId7" Type="http://schemas.openxmlformats.org/officeDocument/2006/relationships/image" Target="../media/image54.png"/><Relationship Id="rId8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vmlDrawing" Target="../drawings/vmlDrawing2.vml"/><Relationship Id="rId4" Type="http://schemas.openxmlformats.org/officeDocument/2006/relationships/image" Target="../media/image63.png"/><Relationship Id="rId9" Type="http://schemas.openxmlformats.org/officeDocument/2006/relationships/image" Target="../media/image59.png"/><Relationship Id="rId5" Type="http://schemas.openxmlformats.org/officeDocument/2006/relationships/image" Target="../media/image55.png"/><Relationship Id="rId6" Type="http://schemas.openxmlformats.org/officeDocument/2006/relationships/image" Target="../media/image65.png"/><Relationship Id="rId7" Type="http://schemas.openxmlformats.org/officeDocument/2006/relationships/oleObject" Target="../embeddings/oleObject3.bin"/><Relationship Id="rId8" Type="http://schemas.openxmlformats.org/officeDocument/2006/relationships/oleObject" Target="../embeddings/oleObject3.bin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jpg"/><Relationship Id="rId4" Type="http://schemas.openxmlformats.org/officeDocument/2006/relationships/image" Target="../media/image64.png"/><Relationship Id="rId5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8.jpg"/><Relationship Id="rId4" Type="http://schemas.openxmlformats.org/officeDocument/2006/relationships/image" Target="../media/image70.png"/><Relationship Id="rId5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198760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412941" y="2974310"/>
            <a:ext cx="73661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전기차 이대로 괜찮은가?</a:t>
            </a:r>
            <a:endParaRPr b="0" i="0" sz="5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 txBox="1"/>
          <p:nvPr/>
        </p:nvSpPr>
        <p:spPr>
          <a:xfrm flipH="1">
            <a:off x="4911731" y="3801943"/>
            <a:ext cx="23260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시각화 프로젝트</a:t>
            </a:r>
            <a:endParaRPr/>
          </a:p>
        </p:txBody>
      </p:sp>
      <p:cxnSp>
        <p:nvCxnSpPr>
          <p:cNvPr id="89" name="Google Shape;89;p1"/>
          <p:cNvCxnSpPr/>
          <p:nvPr/>
        </p:nvCxnSpPr>
        <p:spPr>
          <a:xfrm>
            <a:off x="8782109" y="6341202"/>
            <a:ext cx="329996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"/>
          <p:cNvSpPr txBox="1"/>
          <p:nvPr/>
        </p:nvSpPr>
        <p:spPr>
          <a:xfrm>
            <a:off x="8548732" y="5817982"/>
            <a:ext cx="3533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1조. 데이터 날 이끌어조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ouTube Korea - 2021 유튜브 크리에이터타운" id="226" name="Google Shape;226;p10"/>
          <p:cNvPicPr preferRelativeResize="0"/>
          <p:nvPr/>
        </p:nvPicPr>
        <p:blipFill rotWithShape="1">
          <a:blip r:embed="rId3">
            <a:alphaModFix/>
          </a:blip>
          <a:srcRect b="24567" l="14887" r="12867" t="24118"/>
          <a:stretch/>
        </p:blipFill>
        <p:spPr>
          <a:xfrm>
            <a:off x="666749" y="216590"/>
            <a:ext cx="10582275" cy="698974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0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10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10"/>
          <p:cNvSpPr txBox="1"/>
          <p:nvPr/>
        </p:nvSpPr>
        <p:spPr>
          <a:xfrm>
            <a:off x="44278" y="219075"/>
            <a:ext cx="65566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Youtube 전기자동차 검색 단어 분석</a:t>
            </a:r>
            <a:endParaRPr/>
          </a:p>
        </p:txBody>
      </p:sp>
      <p:sp>
        <p:nvSpPr>
          <p:cNvPr id="230" name="Google Shape;230;p10"/>
          <p:cNvSpPr txBox="1"/>
          <p:nvPr/>
        </p:nvSpPr>
        <p:spPr>
          <a:xfrm>
            <a:off x="6589995" y="465296"/>
            <a:ext cx="113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(이우림)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10"/>
          <p:cNvPicPr preferRelativeResize="0"/>
          <p:nvPr/>
        </p:nvPicPr>
        <p:blipFill rotWithShape="1">
          <a:blip r:embed="rId4">
            <a:alphaModFix/>
          </a:blip>
          <a:srcRect b="10476" l="5893" r="2531" t="31701"/>
          <a:stretch/>
        </p:blipFill>
        <p:spPr>
          <a:xfrm>
            <a:off x="2959793" y="1883833"/>
            <a:ext cx="6148589" cy="36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0"/>
          <p:cNvPicPr preferRelativeResize="0"/>
          <p:nvPr/>
        </p:nvPicPr>
        <p:blipFill rotWithShape="1">
          <a:blip r:embed="rId5">
            <a:alphaModFix/>
          </a:blip>
          <a:srcRect b="18628" l="11401" r="43445" t="29659"/>
          <a:stretch/>
        </p:blipFill>
        <p:spPr>
          <a:xfrm>
            <a:off x="2644448" y="1633188"/>
            <a:ext cx="6779278" cy="436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월간중앙 - 중앙시사매거진" id="238" name="Google Shape;238;p11"/>
          <p:cNvPicPr preferRelativeResize="0"/>
          <p:nvPr/>
        </p:nvPicPr>
        <p:blipFill rotWithShape="1">
          <a:blip r:embed="rId3">
            <a:alphaModFix/>
          </a:blip>
          <a:srcRect b="0" l="0" r="0" t="14463"/>
          <a:stretch/>
        </p:blipFill>
        <p:spPr>
          <a:xfrm>
            <a:off x="20" y="0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11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p11"/>
          <p:cNvSpPr txBox="1"/>
          <p:nvPr/>
        </p:nvSpPr>
        <p:spPr>
          <a:xfrm>
            <a:off x="44278" y="219075"/>
            <a:ext cx="42482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국내 전기차 등록 현황</a:t>
            </a:r>
            <a:endParaRPr/>
          </a:p>
        </p:txBody>
      </p:sp>
      <p:sp>
        <p:nvSpPr>
          <p:cNvPr id="242" name="Google Shape;242;p11"/>
          <p:cNvSpPr txBox="1"/>
          <p:nvPr/>
        </p:nvSpPr>
        <p:spPr>
          <a:xfrm>
            <a:off x="4292557" y="373618"/>
            <a:ext cx="113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(홍효석)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324626" y="1237957"/>
            <a:ext cx="36875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&lt;연도별 전기차 비율 그래프&gt;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1"/>
          <p:cNvPicPr preferRelativeResize="0"/>
          <p:nvPr/>
        </p:nvPicPr>
        <p:blipFill rotWithShape="1">
          <a:blip r:embed="rId4">
            <a:alphaModFix/>
          </a:blip>
          <a:srcRect b="18843" l="6504" r="52703" t="31580"/>
          <a:stretch/>
        </p:blipFill>
        <p:spPr>
          <a:xfrm>
            <a:off x="324626" y="1741434"/>
            <a:ext cx="6065059" cy="43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1"/>
          <p:cNvPicPr preferRelativeResize="0"/>
          <p:nvPr/>
        </p:nvPicPr>
        <p:blipFill rotWithShape="1">
          <a:blip r:embed="rId5">
            <a:alphaModFix/>
          </a:blip>
          <a:srcRect b="15846" l="6763" r="54016" t="41530"/>
          <a:stretch/>
        </p:blipFill>
        <p:spPr>
          <a:xfrm>
            <a:off x="324626" y="1660635"/>
            <a:ext cx="6659630" cy="457686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1"/>
          <p:cNvSpPr txBox="1"/>
          <p:nvPr/>
        </p:nvSpPr>
        <p:spPr>
          <a:xfrm>
            <a:off x="465424" y="6343770"/>
            <a:ext cx="95752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(국토 교통부 : 연도별  연료별 자동차 등록 현황)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1"/>
          <p:cNvSpPr txBox="1"/>
          <p:nvPr/>
        </p:nvSpPr>
        <p:spPr>
          <a:xfrm>
            <a:off x="7306379" y="4677281"/>
            <a:ext cx="456099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2016년</a:t>
            </a: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부터 전기차 비율이 </a:t>
            </a:r>
            <a:r>
              <a:rPr b="1" lang="ko-KR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급격히 증가</a:t>
            </a: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하고 있음을 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알 수 있음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어떤 차가 얼마 받나&amp;#39; 차종별 보조금 살펴보니…&amp;quot;비싼 전기차 보조금 안 줘&amp;quot; - 모터그래프" id="253" name="Google Shape;253;p12"/>
          <p:cNvPicPr preferRelativeResize="0"/>
          <p:nvPr/>
        </p:nvPicPr>
        <p:blipFill rotWithShape="1">
          <a:blip r:embed="rId4">
            <a:alphaModFix/>
          </a:blip>
          <a:srcRect b="8543" l="0" r="0" t="688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12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12"/>
          <p:cNvSpPr txBox="1"/>
          <p:nvPr/>
        </p:nvSpPr>
        <p:spPr>
          <a:xfrm>
            <a:off x="44278" y="219075"/>
            <a:ext cx="65341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지역별 전기차 등록 및 충전소 현황</a:t>
            </a:r>
            <a:endParaRPr/>
          </a:p>
        </p:txBody>
      </p:sp>
      <p:sp>
        <p:nvSpPr>
          <p:cNvPr id="257" name="Google Shape;257;p12"/>
          <p:cNvSpPr txBox="1"/>
          <p:nvPr/>
        </p:nvSpPr>
        <p:spPr>
          <a:xfrm>
            <a:off x="6421395" y="465296"/>
            <a:ext cx="113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(홍효석)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8" name="Google Shape;258;p12"/>
          <p:cNvPicPr preferRelativeResize="0"/>
          <p:nvPr/>
        </p:nvPicPr>
        <p:blipFill rotWithShape="1">
          <a:blip r:embed="rId5">
            <a:alphaModFix/>
          </a:blip>
          <a:srcRect b="21088" l="7291" r="71301" t="20638"/>
          <a:stretch/>
        </p:blipFill>
        <p:spPr>
          <a:xfrm>
            <a:off x="307182" y="1456198"/>
            <a:ext cx="3178968" cy="215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2"/>
          <p:cNvPicPr preferRelativeResize="0"/>
          <p:nvPr/>
        </p:nvPicPr>
        <p:blipFill rotWithShape="1">
          <a:blip r:embed="rId6">
            <a:alphaModFix/>
          </a:blip>
          <a:srcRect b="18366" l="6504" r="72117" t="23652"/>
          <a:stretch/>
        </p:blipFill>
        <p:spPr>
          <a:xfrm>
            <a:off x="307182" y="4011330"/>
            <a:ext cx="3178968" cy="244662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2"/>
          <p:cNvSpPr txBox="1"/>
          <p:nvPr/>
        </p:nvSpPr>
        <p:spPr>
          <a:xfrm>
            <a:off x="307182" y="1125368"/>
            <a:ext cx="332223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&lt;지역별 전기차 등록 수 Folium을 통해 시각화&gt;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307182" y="3660679"/>
            <a:ext cx="351817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&lt;지역별 충전소 등록 수 Folium을 통해 시각화 &gt;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2"/>
          <p:cNvPicPr preferRelativeResize="0"/>
          <p:nvPr/>
        </p:nvPicPr>
        <p:blipFill rotWithShape="1">
          <a:blip r:embed="rId7">
            <a:alphaModFix/>
          </a:blip>
          <a:srcRect b="9251" l="6964" r="51555" t="14694"/>
          <a:stretch/>
        </p:blipFill>
        <p:spPr>
          <a:xfrm>
            <a:off x="305658" y="1417699"/>
            <a:ext cx="3178968" cy="219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2"/>
          <p:cNvPicPr preferRelativeResize="0"/>
          <p:nvPr/>
        </p:nvPicPr>
        <p:blipFill rotWithShape="1">
          <a:blip r:embed="rId8">
            <a:alphaModFix/>
          </a:blip>
          <a:srcRect b="10612" l="6658" r="52627" t="12564"/>
          <a:stretch/>
        </p:blipFill>
        <p:spPr>
          <a:xfrm>
            <a:off x="305658" y="4011330"/>
            <a:ext cx="3178968" cy="24466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4" name="Google Shape;264;p12"/>
          <p:cNvGraphicFramePr/>
          <p:nvPr/>
        </p:nvGraphicFramePr>
        <p:xfrm>
          <a:off x="3331559" y="3128129"/>
          <a:ext cx="914401" cy="392113"/>
        </p:xfrm>
        <a:graphic>
          <a:graphicData uri="http://schemas.openxmlformats.org/presentationml/2006/ole">
            <mc:AlternateContent>
              <mc:Choice Requires="v">
                <p:oleObj r:id="rId9" imgH="392113" imgW="914401" progId="Package" spid="_x0000_s1">
                  <p:embed/>
                </p:oleObj>
              </mc:Choice>
              <mc:Fallback>
                <p:oleObj r:id="rId10" imgH="392113" imgW="914401" progId="Package">
                  <p:embed/>
                  <p:pic>
                    <p:nvPicPr>
                      <p:cNvPr id="264" name="Google Shape;264;p12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331559" y="3128129"/>
                        <a:ext cx="914401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" name="Google Shape;265;p12"/>
          <p:cNvGraphicFramePr/>
          <p:nvPr/>
        </p:nvGraphicFramePr>
        <p:xfrm>
          <a:off x="3242492" y="6154879"/>
          <a:ext cx="1193800" cy="392112"/>
        </p:xfrm>
        <a:graphic>
          <a:graphicData uri="http://schemas.openxmlformats.org/presentationml/2006/ole">
            <mc:AlternateContent>
              <mc:Choice Requires="v">
                <p:oleObj r:id="rId12" imgH="392112" imgW="1193800" progId="Package" spid="_x0000_s2">
                  <p:embed/>
                </p:oleObj>
              </mc:Choice>
              <mc:Fallback>
                <p:oleObj r:id="rId13" imgH="392112" imgW="1193800" progId="Package">
                  <p:embed/>
                  <p:pic>
                    <p:nvPicPr>
                      <p:cNvPr id="265" name="Google Shape;265;p12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242492" y="6154879"/>
                        <a:ext cx="11938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" name="Google Shape;266;p12"/>
          <p:cNvPicPr preferRelativeResize="0"/>
          <p:nvPr/>
        </p:nvPicPr>
        <p:blipFill rotWithShape="1">
          <a:blip r:embed="rId15">
            <a:alphaModFix/>
          </a:blip>
          <a:srcRect b="6123" l="6046" r="68240" t="34693"/>
          <a:stretch/>
        </p:blipFill>
        <p:spPr>
          <a:xfrm>
            <a:off x="4647398" y="1575264"/>
            <a:ext cx="5982738" cy="37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2"/>
          <p:cNvSpPr txBox="1"/>
          <p:nvPr/>
        </p:nvSpPr>
        <p:spPr>
          <a:xfrm>
            <a:off x="4647398" y="5419572"/>
            <a:ext cx="654277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제주, 대구, 울산 </a:t>
            </a:r>
            <a:r>
              <a:rPr b="1"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등의 지역에 충전소가 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할당해야 하는 전기차의 수가 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매우 높으며(40대 이상), 위와 같은 지역에 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충전소 확대가 필요함을 알 수 있다.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4760279" y="1198615"/>
            <a:ext cx="332223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&lt;지역별 충전소가 할당해야 하는 전기차 수&gt;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명절 휴게소에서 가장 많이 팔린 음식은? - 전자신문" id="273" name="Google Shape;2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3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13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p13"/>
          <p:cNvSpPr txBox="1"/>
          <p:nvPr/>
        </p:nvSpPr>
        <p:spPr>
          <a:xfrm>
            <a:off x="44278" y="219075"/>
            <a:ext cx="78886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전국 휴게소 전기차 충전소 및 충전기 현황</a:t>
            </a:r>
            <a:endParaRPr/>
          </a:p>
        </p:txBody>
      </p:sp>
      <p:sp>
        <p:nvSpPr>
          <p:cNvPr id="277" name="Google Shape;277;p13"/>
          <p:cNvSpPr txBox="1"/>
          <p:nvPr/>
        </p:nvSpPr>
        <p:spPr>
          <a:xfrm>
            <a:off x="7821570" y="478898"/>
            <a:ext cx="113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(권미숙)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8" name="Google Shape;27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854" y="1316922"/>
            <a:ext cx="3754773" cy="13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911" y="3102388"/>
            <a:ext cx="3907098" cy="193267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/>
        </p:nvSpPr>
        <p:spPr>
          <a:xfrm>
            <a:off x="-306468" y="2772257"/>
            <a:ext cx="34072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&lt;충전기 보유 대수 별 휴게소 수&gt;</a:t>
            </a:r>
            <a:endParaRPr b="1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 rotWithShape="1">
          <a:blip r:embed="rId6">
            <a:alphaModFix/>
          </a:blip>
          <a:srcRect b="18843" l="8648" r="63800" t="35782"/>
          <a:stretch/>
        </p:blipFill>
        <p:spPr>
          <a:xfrm>
            <a:off x="152401" y="1316922"/>
            <a:ext cx="5662612" cy="464096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"/>
          <p:cNvSpPr txBox="1"/>
          <p:nvPr/>
        </p:nvSpPr>
        <p:spPr>
          <a:xfrm>
            <a:off x="6034088" y="1541920"/>
            <a:ext cx="6054184" cy="2953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전국 290개의 휴게소에서 전기차 중전이 가능하며, 총 670대의 충전기 보유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휴게소별 평균 2.31대의 충전기 보유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670대의 충전기 중 완속 충전기는 15대(약 2.2%)로 나머지  97.8%는 모두 급속 충전기로 확인  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 b="1"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충전기 2대를 보유중인 휴게소가 53.4%(155개소)로 가장 많으며, 1대만 설치된 휴게소도 70개소로 24.1%를 차지, 대부분의 휴게소에서 3대 이하를 보유중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3"/>
          <p:cNvSpPr txBox="1"/>
          <p:nvPr/>
        </p:nvSpPr>
        <p:spPr>
          <a:xfrm>
            <a:off x="157757" y="6088144"/>
            <a:ext cx="117526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전국 전기차 충전소 현황(21/09/05) :</a:t>
            </a: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파일 : ChargingStation.xlsx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(전기차 충전소 위치 및 운영 정보</a:t>
            </a: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(한국환경공단) : </a:t>
            </a:r>
            <a:r>
              <a:rPr b="0" i="0" lang="ko-KR" sz="1400" u="sng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http://www.keco.or.kr/kr/sub/public/ev/step01/index.do</a:t>
            </a:r>
            <a:r>
              <a:rPr b="0" i="0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b="0" i="0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전기차충전 사진, 이미지, 일러스트, 캘리그라피 - 크라우드픽" id="289" name="Google Shape;289;p14"/>
          <p:cNvPicPr preferRelativeResize="0"/>
          <p:nvPr/>
        </p:nvPicPr>
        <p:blipFill rotWithShape="1">
          <a:blip r:embed="rId3">
            <a:alphaModFix/>
          </a:blip>
          <a:srcRect b="3804" l="0" r="0" t="16704"/>
          <a:stretch/>
        </p:blipFill>
        <p:spPr>
          <a:xfrm>
            <a:off x="-1504" y="763282"/>
            <a:ext cx="12191980" cy="609471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14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" name="Google Shape;292;p14"/>
          <p:cNvSpPr txBox="1"/>
          <p:nvPr/>
        </p:nvSpPr>
        <p:spPr>
          <a:xfrm>
            <a:off x="44278" y="219075"/>
            <a:ext cx="100447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고속도로 주유소, 휴게소 매출과 해당 휴게소에 설치된 충전기 대수 비교</a:t>
            </a:r>
            <a:endParaRPr/>
          </a:p>
        </p:txBody>
      </p:sp>
      <p:sp>
        <p:nvSpPr>
          <p:cNvPr id="293" name="Google Shape;293;p14"/>
          <p:cNvSpPr txBox="1"/>
          <p:nvPr/>
        </p:nvSpPr>
        <p:spPr>
          <a:xfrm>
            <a:off x="10089015" y="433343"/>
            <a:ext cx="113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(권미숙)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4" name="Google Shape;294;p14"/>
          <p:cNvGrpSpPr/>
          <p:nvPr/>
        </p:nvGrpSpPr>
        <p:grpSpPr>
          <a:xfrm>
            <a:off x="323947" y="1450719"/>
            <a:ext cx="3590693" cy="3110072"/>
            <a:chOff x="6750879" y="3429001"/>
            <a:chExt cx="3671330" cy="3455635"/>
          </a:xfrm>
        </p:grpSpPr>
        <p:pic>
          <p:nvPicPr>
            <p:cNvPr id="295" name="Google Shape;29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50879" y="3429001"/>
              <a:ext cx="3669934" cy="1651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52276" y="5546788"/>
              <a:ext cx="3669933" cy="1337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14"/>
            <p:cNvSpPr txBox="1"/>
            <p:nvPr/>
          </p:nvSpPr>
          <p:spPr>
            <a:xfrm>
              <a:off x="8398154" y="4696676"/>
              <a:ext cx="503250" cy="707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4"/>
          <p:cNvSpPr txBox="1"/>
          <p:nvPr/>
        </p:nvSpPr>
        <p:spPr>
          <a:xfrm>
            <a:off x="275822" y="1178232"/>
            <a:ext cx="36740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&lt;주유소 매출액(상위 50위)과 전기차 충전기 보유 대수 비교&gt;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14"/>
          <p:cNvGrpSpPr/>
          <p:nvPr/>
        </p:nvGrpSpPr>
        <p:grpSpPr>
          <a:xfrm>
            <a:off x="4300653" y="1481228"/>
            <a:ext cx="3590693" cy="3079563"/>
            <a:chOff x="6750879" y="3462872"/>
            <a:chExt cx="3671330" cy="3421736"/>
          </a:xfrm>
        </p:grpSpPr>
        <p:pic>
          <p:nvPicPr>
            <p:cNvPr id="300" name="Google Shape;300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50879" y="3462872"/>
              <a:ext cx="3669934" cy="1583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52276" y="5546815"/>
              <a:ext cx="3669933" cy="1337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14"/>
            <p:cNvSpPr txBox="1"/>
            <p:nvPr/>
          </p:nvSpPr>
          <p:spPr>
            <a:xfrm>
              <a:off x="8398154" y="4696676"/>
              <a:ext cx="503250" cy="707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14"/>
          <p:cNvSpPr txBox="1"/>
          <p:nvPr/>
        </p:nvSpPr>
        <p:spPr>
          <a:xfrm>
            <a:off x="4253893" y="1178853"/>
            <a:ext cx="36740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&lt;휴게소 매출액(상위 50위)과 전기차 충전기 보유 대수 비교&gt;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268" y="1445440"/>
            <a:ext cx="3847415" cy="40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53893" y="1482055"/>
            <a:ext cx="3979155" cy="397656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4"/>
          <p:cNvSpPr txBox="1"/>
          <p:nvPr/>
        </p:nvSpPr>
        <p:spPr>
          <a:xfrm>
            <a:off x="195658" y="6122709"/>
            <a:ext cx="38641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2018년 전국 고속도로  휴게소내 주유소 매출 상위 50위</a:t>
            </a:r>
            <a:b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([휴게소워치 시즌3]⑤경부선 첫주유소 '부동의 매출1위',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http://news.bizwatch.co.kr/article/policy/2019/09/09/0018) 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4"/>
          <p:cNvSpPr txBox="1"/>
          <p:nvPr/>
        </p:nvSpPr>
        <p:spPr>
          <a:xfrm>
            <a:off x="4186490" y="6112067"/>
            <a:ext cx="38641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2018년 전국 고속도로 휴게소 매출 상위 50위</a:t>
            </a:r>
            <a:b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([휴게소워치 시즌3]②덕평 매출1위 유지에 만족,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ko-KR" sz="1000" u="sng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http://news.bizwatch.co.kr/article/policy/2019/09/09/0014/naver</a:t>
            </a:r>
            <a:r>
              <a:rPr b="0" i="0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8435524" y="1769125"/>
            <a:ext cx="3666829" cy="3472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▪"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충전소가 없어 설치가 필요한 휴게소 (총 7개소)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- 매출상위 50위 내 : 여산휴게소(천안방향),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시흥하늘휴게소, 함안휴게소(순천방향)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- 그 외 : 목감휴게소(시흥방향), 청송휴게소(영덕방향),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추풍령휴게소(서울방향), 추풍령휴게소(부산방향)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▪"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매출액 대비 충전기 대수가 적은 휴게소 (총 7개소)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서울만남휴게소(부산방향), 기흥휴게소(부산방향), 망향휴게소(부산방향), 하남만남휴게소(통영방향), 덕평휴게소,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행담도휴게소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▪"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매출액 대비 충전기 대수가 비교적 많은 휴게소 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대부분 환경부 설치 충전소 외에 현대자동차 설치충전소 추가 보유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(참고 : 21년 4월 현대자동차에서 고속도로 휴게소 12곳에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각각 6기씩 전기차 초급속 충전기 72기 설치)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4"/>
          <p:cNvSpPr txBox="1"/>
          <p:nvPr/>
        </p:nvSpPr>
        <p:spPr>
          <a:xfrm>
            <a:off x="1090621" y="5572084"/>
            <a:ext cx="29530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(상관계수 : 0.23)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4"/>
          <p:cNvSpPr txBox="1"/>
          <p:nvPr/>
        </p:nvSpPr>
        <p:spPr>
          <a:xfrm>
            <a:off x="5195257" y="5545760"/>
            <a:ext cx="29530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(상관계수 : 0.15)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급하면 체할라&amp;#39;…EU 탄소배출 강화에 자동차 업계 &amp;#39;심난&amp;#39; - 아주경제" id="316" name="Google Shape;316;p15"/>
          <p:cNvPicPr preferRelativeResize="0"/>
          <p:nvPr/>
        </p:nvPicPr>
        <p:blipFill rotWithShape="1">
          <a:blip r:embed="rId3">
            <a:alphaModFix/>
          </a:blip>
          <a:srcRect b="10741" l="0" r="0" t="14272"/>
          <a:stretch/>
        </p:blipFill>
        <p:spPr>
          <a:xfrm>
            <a:off x="20" y="1005842"/>
            <a:ext cx="12191980" cy="585215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5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15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p15"/>
          <p:cNvSpPr txBox="1"/>
          <p:nvPr/>
        </p:nvSpPr>
        <p:spPr>
          <a:xfrm>
            <a:off x="44278" y="219075"/>
            <a:ext cx="51667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전기차와 내연기관차의 경제성 비교</a:t>
            </a:r>
            <a:endParaRPr/>
          </a:p>
        </p:txBody>
      </p:sp>
      <p:sp>
        <p:nvSpPr>
          <p:cNvPr id="320" name="Google Shape;320;p15"/>
          <p:cNvSpPr txBox="1"/>
          <p:nvPr/>
        </p:nvSpPr>
        <p:spPr>
          <a:xfrm>
            <a:off x="5211077" y="405677"/>
            <a:ext cx="113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(김병석)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152401" y="1205898"/>
            <a:ext cx="44398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(전기차와 내연기관차의 모델별 가격 비교)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4">
            <a:alphaModFix/>
          </a:blip>
          <a:srcRect b="15237" l="6658" r="73673" t="15704"/>
          <a:stretch/>
        </p:blipFill>
        <p:spPr>
          <a:xfrm>
            <a:off x="152400" y="1713728"/>
            <a:ext cx="5663784" cy="413842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5"/>
          <p:cNvSpPr txBox="1"/>
          <p:nvPr/>
        </p:nvSpPr>
        <p:spPr>
          <a:xfrm>
            <a:off x="6096000" y="1203016"/>
            <a:ext cx="44398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(전기차와 내연기관차 충전 요금 비교)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5"/>
          <p:cNvSpPr txBox="1"/>
          <p:nvPr/>
        </p:nvSpPr>
        <p:spPr>
          <a:xfrm>
            <a:off x="152400" y="6094365"/>
            <a:ext cx="9900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전기차 배터리 교체 주기인 5년을 기준으로 동급의 전기차와 내연기관차를 비교</a:t>
            </a:r>
            <a:endParaRPr b="1"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전기차 모델선정 기준:  같은 모델의 전기 및 내연기관 모델, 동급의 브랜드, 차종, 옵션 등을 고려하여 10쌍의 모델 선정</a:t>
            </a:r>
            <a:endParaRPr/>
          </a:p>
        </p:txBody>
      </p:sp>
      <p:pic>
        <p:nvPicPr>
          <p:cNvPr id="325" name="Google Shape;325;p15"/>
          <p:cNvPicPr preferRelativeResize="0"/>
          <p:nvPr/>
        </p:nvPicPr>
        <p:blipFill rotWithShape="1">
          <a:blip r:embed="rId5">
            <a:alphaModFix/>
          </a:blip>
          <a:srcRect b="25170" l="6275" r="30587" t="17498"/>
          <a:stretch/>
        </p:blipFill>
        <p:spPr>
          <a:xfrm>
            <a:off x="150877" y="1562243"/>
            <a:ext cx="5665308" cy="438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1539643"/>
            <a:ext cx="5665308" cy="214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3684612"/>
            <a:ext cx="5665308" cy="225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급하면 체할라&amp;#39;…EU 탄소배출 강화에 자동차 업계 &amp;#39;심난&amp;#39; - 아주경제" id="333" name="Google Shape;333;p16"/>
          <p:cNvPicPr preferRelativeResize="0"/>
          <p:nvPr/>
        </p:nvPicPr>
        <p:blipFill rotWithShape="1">
          <a:blip r:embed="rId3">
            <a:alphaModFix/>
          </a:blip>
          <a:srcRect b="10741" l="0" r="0" t="14272"/>
          <a:stretch/>
        </p:blipFill>
        <p:spPr>
          <a:xfrm>
            <a:off x="20" y="1005842"/>
            <a:ext cx="12191980" cy="585215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6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16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6" name="Google Shape;336;p16"/>
          <p:cNvSpPr txBox="1"/>
          <p:nvPr/>
        </p:nvSpPr>
        <p:spPr>
          <a:xfrm>
            <a:off x="44278" y="219075"/>
            <a:ext cx="51667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전기차와 내연기관차의 경제성 비교</a:t>
            </a:r>
            <a:endParaRPr/>
          </a:p>
        </p:txBody>
      </p:sp>
      <p:sp>
        <p:nvSpPr>
          <p:cNvPr id="337" name="Google Shape;337;p16"/>
          <p:cNvSpPr txBox="1"/>
          <p:nvPr/>
        </p:nvSpPr>
        <p:spPr>
          <a:xfrm>
            <a:off x="5211077" y="405677"/>
            <a:ext cx="113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(김병석)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16"/>
          <p:cNvSpPr txBox="1"/>
          <p:nvPr/>
        </p:nvSpPr>
        <p:spPr>
          <a:xfrm>
            <a:off x="44278" y="1269390"/>
            <a:ext cx="52033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(전기차와 내연기관차의 취등록세 및 전기차 보조금 비교)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16"/>
          <p:cNvPicPr preferRelativeResize="0"/>
          <p:nvPr/>
        </p:nvPicPr>
        <p:blipFill rotWithShape="1">
          <a:blip r:embed="rId4">
            <a:alphaModFix/>
          </a:blip>
          <a:srcRect b="15101" l="6046" r="79873" t="15704"/>
          <a:stretch/>
        </p:blipFill>
        <p:spPr>
          <a:xfrm>
            <a:off x="152401" y="1748137"/>
            <a:ext cx="2566822" cy="458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6"/>
          <p:cNvPicPr preferRelativeResize="0"/>
          <p:nvPr/>
        </p:nvPicPr>
        <p:blipFill rotWithShape="1">
          <a:blip r:embed="rId5">
            <a:alphaModFix/>
          </a:blip>
          <a:srcRect b="13061" l="6277" r="84852" t="16954"/>
          <a:stretch/>
        </p:blipFill>
        <p:spPr>
          <a:xfrm>
            <a:off x="2870100" y="1748138"/>
            <a:ext cx="1166868" cy="458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6"/>
          <p:cNvPicPr preferRelativeResize="0"/>
          <p:nvPr/>
        </p:nvPicPr>
        <p:blipFill rotWithShape="1">
          <a:blip r:embed="rId5">
            <a:alphaModFix/>
          </a:blip>
          <a:srcRect b="13061" l="26831" r="65714" t="16954"/>
          <a:stretch/>
        </p:blipFill>
        <p:spPr>
          <a:xfrm>
            <a:off x="3951548" y="1748137"/>
            <a:ext cx="980617" cy="458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6"/>
          <p:cNvPicPr preferRelativeResize="0"/>
          <p:nvPr/>
        </p:nvPicPr>
        <p:blipFill rotWithShape="1">
          <a:blip r:embed="rId6">
            <a:alphaModFix/>
          </a:blip>
          <a:srcRect b="14694" l="7168" r="2271" t="30204"/>
          <a:stretch/>
        </p:blipFill>
        <p:spPr>
          <a:xfrm>
            <a:off x="103144" y="1577167"/>
            <a:ext cx="5861392" cy="251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6"/>
          <p:cNvPicPr preferRelativeResize="0"/>
          <p:nvPr/>
        </p:nvPicPr>
        <p:blipFill rotWithShape="1">
          <a:blip r:embed="rId7">
            <a:alphaModFix/>
          </a:blip>
          <a:srcRect b="9116" l="5510" r="1657" t="35374"/>
          <a:stretch/>
        </p:blipFill>
        <p:spPr>
          <a:xfrm>
            <a:off x="103145" y="4077971"/>
            <a:ext cx="5861392" cy="251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6"/>
          <p:cNvPicPr preferRelativeResize="0"/>
          <p:nvPr/>
        </p:nvPicPr>
        <p:blipFill rotWithShape="1">
          <a:blip r:embed="rId8">
            <a:alphaModFix/>
          </a:blip>
          <a:srcRect b="25875" l="6352" r="30281" t="16655"/>
          <a:stretch/>
        </p:blipFill>
        <p:spPr>
          <a:xfrm>
            <a:off x="6227465" y="1205898"/>
            <a:ext cx="5688310" cy="489786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6"/>
          <p:cNvSpPr txBox="1"/>
          <p:nvPr/>
        </p:nvSpPr>
        <p:spPr>
          <a:xfrm>
            <a:off x="6347927" y="6213417"/>
            <a:ext cx="44398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(동급의 전기차와 내연기관차의 5년간 총 비용 비교)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현대차도 배터리 자체생산 검토…LG·SK 초비상 최만수의 전기차배터리 인사이드 | 한경닷컴" id="351" name="Google Shape;351;p17"/>
          <p:cNvPicPr preferRelativeResize="0"/>
          <p:nvPr/>
        </p:nvPicPr>
        <p:blipFill rotWithShape="1">
          <a:blip r:embed="rId3">
            <a:alphaModFix/>
          </a:blip>
          <a:srcRect b="2865" l="0" r="0" t="56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7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17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p17"/>
          <p:cNvSpPr txBox="1"/>
          <p:nvPr/>
        </p:nvSpPr>
        <p:spPr>
          <a:xfrm>
            <a:off x="44278" y="219075"/>
            <a:ext cx="63017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한전 충전 부하량을 시간대별 및 계절별 비교</a:t>
            </a:r>
            <a:endParaRPr/>
          </a:p>
        </p:txBody>
      </p:sp>
      <p:sp>
        <p:nvSpPr>
          <p:cNvPr id="355" name="Google Shape;355;p17"/>
          <p:cNvSpPr txBox="1"/>
          <p:nvPr/>
        </p:nvSpPr>
        <p:spPr>
          <a:xfrm>
            <a:off x="6346003" y="405036"/>
            <a:ext cx="113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(이우림)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7"/>
          <p:cNvSpPr txBox="1"/>
          <p:nvPr/>
        </p:nvSpPr>
        <p:spPr>
          <a:xfrm>
            <a:off x="282519" y="1292274"/>
            <a:ext cx="25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(겨울철 11,12,1,2월)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072" y="1547191"/>
            <a:ext cx="5727076" cy="271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0930" y="1504567"/>
            <a:ext cx="5727076" cy="271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924" y="4067191"/>
            <a:ext cx="5727076" cy="271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3078" y="4067191"/>
            <a:ext cx="5727076" cy="2719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현대차도 배터리 자체생산 검토…LG·SK 초비상 최만수의 전기차배터리 인사이드 | 한경닷컴" id="366" name="Google Shape;366;p18"/>
          <p:cNvPicPr preferRelativeResize="0"/>
          <p:nvPr/>
        </p:nvPicPr>
        <p:blipFill rotWithShape="1">
          <a:blip r:embed="rId3">
            <a:alphaModFix/>
          </a:blip>
          <a:srcRect b="2865" l="0" r="0" t="56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8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18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9" name="Google Shape;369;p18"/>
          <p:cNvSpPr txBox="1"/>
          <p:nvPr/>
        </p:nvSpPr>
        <p:spPr>
          <a:xfrm>
            <a:off x="44278" y="219075"/>
            <a:ext cx="63017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한전 충전 부하량을 시간대별 및 계절별 비교</a:t>
            </a:r>
            <a:endParaRPr/>
          </a:p>
        </p:txBody>
      </p:sp>
      <p:sp>
        <p:nvSpPr>
          <p:cNvPr id="370" name="Google Shape;370;p18"/>
          <p:cNvSpPr txBox="1"/>
          <p:nvPr/>
        </p:nvSpPr>
        <p:spPr>
          <a:xfrm>
            <a:off x="6346003" y="405036"/>
            <a:ext cx="113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(이우림)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18"/>
          <p:cNvSpPr txBox="1"/>
          <p:nvPr/>
        </p:nvSpPr>
        <p:spPr>
          <a:xfrm>
            <a:off x="227872" y="1151522"/>
            <a:ext cx="30267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(여름철 6,7,8월)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57" y="1520855"/>
            <a:ext cx="5799390" cy="279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0564" y="1563977"/>
            <a:ext cx="6465211" cy="267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7928" y="3926329"/>
            <a:ext cx="6315540" cy="297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현대차도 배터리 자체생산 검토…LG·SK 초비상 최만수의 전기차배터리 인사이드 | 한경닷컴" id="380" name="Google Shape;380;p19"/>
          <p:cNvPicPr preferRelativeResize="0"/>
          <p:nvPr/>
        </p:nvPicPr>
        <p:blipFill rotWithShape="1">
          <a:blip r:embed="rId3">
            <a:alphaModFix/>
          </a:blip>
          <a:srcRect b="2865" l="0" r="0" t="56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9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p19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3" name="Google Shape;383;p19"/>
          <p:cNvSpPr txBox="1"/>
          <p:nvPr/>
        </p:nvSpPr>
        <p:spPr>
          <a:xfrm>
            <a:off x="44278" y="219075"/>
            <a:ext cx="63017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한전 충전 부하량을 시간대별 및 계절별 비교</a:t>
            </a:r>
            <a:endParaRPr/>
          </a:p>
        </p:txBody>
      </p:sp>
      <p:sp>
        <p:nvSpPr>
          <p:cNvPr id="384" name="Google Shape;384;p19"/>
          <p:cNvSpPr txBox="1"/>
          <p:nvPr/>
        </p:nvSpPr>
        <p:spPr>
          <a:xfrm>
            <a:off x="6346003" y="405036"/>
            <a:ext cx="113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(이우림)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19"/>
          <p:cNvSpPr txBox="1"/>
          <p:nvPr/>
        </p:nvSpPr>
        <p:spPr>
          <a:xfrm>
            <a:off x="227872" y="1151522"/>
            <a:ext cx="30267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(봄 가을철 3,4,5,9,10월)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293" y="1864869"/>
            <a:ext cx="4488025" cy="201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458" y="1864869"/>
            <a:ext cx="4488025" cy="201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5353" y="1814927"/>
            <a:ext cx="4344532" cy="211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1298" y="3882754"/>
            <a:ext cx="6354147" cy="246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8234" y="3884866"/>
            <a:ext cx="6892242" cy="246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기로에 선 국내 전기차 시장, 전기차 경쟁력이 떨어진다?" id="95" name="Google Shape;95;p2"/>
          <p:cNvPicPr preferRelativeResize="0"/>
          <p:nvPr/>
        </p:nvPicPr>
        <p:blipFill rotWithShape="1">
          <a:blip r:embed="rId3">
            <a:alphaModFix amt="66000"/>
          </a:blip>
          <a:srcRect b="0" l="0" r="0" t="0"/>
          <a:stretch/>
        </p:blipFill>
        <p:spPr>
          <a:xfrm>
            <a:off x="1" y="0"/>
            <a:ext cx="122370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1138717" y="1630297"/>
            <a:ext cx="388681" cy="388681"/>
          </a:xfrm>
          <a:prstGeom prst="ellipse">
            <a:avLst/>
          </a:prstGeom>
          <a:noFill/>
          <a:ln cap="flat" cmpd="sng" w="1016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633341" y="1655697"/>
            <a:ext cx="5453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633341" y="3054905"/>
            <a:ext cx="603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633341" y="4492069"/>
            <a:ext cx="603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003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620641" y="5965749"/>
            <a:ext cx="5950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004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178683" y="1655697"/>
            <a:ext cx="1499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2178683" y="3054905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프로세싱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2178683" y="4492069"/>
            <a:ext cx="2223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기대효과 및 개선 사항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2165983" y="5965749"/>
            <a:ext cx="20569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후기 및 느낀 점</a:t>
            </a:r>
            <a:endParaRPr/>
          </a:p>
        </p:txBody>
      </p:sp>
      <p:cxnSp>
        <p:nvCxnSpPr>
          <p:cNvPr id="106" name="Google Shape;106;p2"/>
          <p:cNvCxnSpPr/>
          <p:nvPr/>
        </p:nvCxnSpPr>
        <p:spPr>
          <a:xfrm>
            <a:off x="184783" y="481966"/>
            <a:ext cx="199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2"/>
          <p:cNvSpPr/>
          <p:nvPr/>
        </p:nvSpPr>
        <p:spPr>
          <a:xfrm>
            <a:off x="1138717" y="3054905"/>
            <a:ext cx="388681" cy="388681"/>
          </a:xfrm>
          <a:prstGeom prst="ellipse">
            <a:avLst/>
          </a:prstGeom>
          <a:noFill/>
          <a:ln cap="flat" cmpd="sng" w="1016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38717" y="4522694"/>
            <a:ext cx="388681" cy="388681"/>
          </a:xfrm>
          <a:prstGeom prst="ellipse">
            <a:avLst/>
          </a:prstGeom>
          <a:noFill/>
          <a:ln cap="flat" cmpd="sng" w="1016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138717" y="5925399"/>
            <a:ext cx="388681" cy="388681"/>
          </a:xfrm>
          <a:prstGeom prst="ellipse">
            <a:avLst/>
          </a:prstGeom>
          <a:noFill/>
          <a:ln cap="flat" cmpd="sng" w="1016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931757" y="579258"/>
            <a:ext cx="1372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9760582" y="6496245"/>
            <a:ext cx="24064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0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20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p20"/>
          <p:cNvSpPr txBox="1"/>
          <p:nvPr/>
        </p:nvSpPr>
        <p:spPr>
          <a:xfrm>
            <a:off x="44278" y="219075"/>
            <a:ext cx="92544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2021년 시도별 전기차 지자체별 보조금 접수 율 데이터 비교 및 분석</a:t>
            </a:r>
            <a:endParaRPr/>
          </a:p>
        </p:txBody>
      </p:sp>
      <p:sp>
        <p:nvSpPr>
          <p:cNvPr id="399" name="Google Shape;399;p20"/>
          <p:cNvSpPr txBox="1"/>
          <p:nvPr/>
        </p:nvSpPr>
        <p:spPr>
          <a:xfrm>
            <a:off x="10246491" y="605729"/>
            <a:ext cx="113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(이우림)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20"/>
          <p:cNvSpPr txBox="1"/>
          <p:nvPr/>
        </p:nvSpPr>
        <p:spPr>
          <a:xfrm>
            <a:off x="44278" y="1163358"/>
            <a:ext cx="116975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2021년 시도별 전기차 지자체별 보조금 접수율 데이터 </a:t>
            </a: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비교 및 분석</a:t>
            </a:r>
            <a:endParaRPr b="1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20"/>
          <p:cNvPicPr preferRelativeResize="0"/>
          <p:nvPr/>
        </p:nvPicPr>
        <p:blipFill rotWithShape="1">
          <a:blip r:embed="rId5">
            <a:alphaModFix/>
          </a:blip>
          <a:srcRect b="26339" l="5410" r="50000" t="15703"/>
          <a:stretch/>
        </p:blipFill>
        <p:spPr>
          <a:xfrm>
            <a:off x="152401" y="1842742"/>
            <a:ext cx="5003787" cy="395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0"/>
          <p:cNvPicPr preferRelativeResize="0"/>
          <p:nvPr/>
        </p:nvPicPr>
        <p:blipFill rotWithShape="1">
          <a:blip r:embed="rId6">
            <a:alphaModFix/>
          </a:blip>
          <a:srcRect b="34559" l="42551" r="25689" t="31222"/>
          <a:stretch/>
        </p:blipFill>
        <p:spPr>
          <a:xfrm>
            <a:off x="116460" y="1775416"/>
            <a:ext cx="5158705" cy="41824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20"/>
          <p:cNvGraphicFramePr/>
          <p:nvPr/>
        </p:nvGraphicFramePr>
        <p:xfrm>
          <a:off x="152401" y="6066613"/>
          <a:ext cx="891219" cy="682660"/>
        </p:xfrm>
        <a:graphic>
          <a:graphicData uri="http://schemas.openxmlformats.org/presentationml/2006/ole">
            <mc:AlternateContent>
              <mc:Choice Requires="v">
                <p:oleObj r:id="rId7" imgH="682660" imgW="891219" progId="Package" spid="_x0000_s1">
                  <p:embed/>
                </p:oleObj>
              </mc:Choice>
              <mc:Fallback>
                <p:oleObj r:id="rId8" imgH="682660" imgW="891219" progId="Package">
                  <p:embed/>
                  <p:pic>
                    <p:nvPicPr>
                      <p:cNvPr id="403" name="Google Shape;403;p20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2401" y="6066613"/>
                        <a:ext cx="891219" cy="682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4" name="Google Shape;404;p20"/>
          <p:cNvPicPr preferRelativeResize="0"/>
          <p:nvPr/>
        </p:nvPicPr>
        <p:blipFill rotWithShape="1">
          <a:blip r:embed="rId10">
            <a:alphaModFix/>
          </a:blip>
          <a:srcRect b="25570" l="5635" r="36064" t="29659"/>
          <a:stretch/>
        </p:blipFill>
        <p:spPr>
          <a:xfrm>
            <a:off x="5479093" y="1775416"/>
            <a:ext cx="6262723" cy="4192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1"/>
          <p:cNvGrpSpPr/>
          <p:nvPr/>
        </p:nvGrpSpPr>
        <p:grpSpPr>
          <a:xfrm>
            <a:off x="8117036" y="513344"/>
            <a:ext cx="3656577" cy="3695737"/>
            <a:chOff x="8307536" y="513344"/>
            <a:chExt cx="3656577" cy="3695737"/>
          </a:xfrm>
        </p:grpSpPr>
        <p:sp>
          <p:nvSpPr>
            <p:cNvPr id="410" name="Google Shape;410;p21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 flipH="1" rot="-5400000">
              <a:off x="9326503" y="606083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 rot="-5400000">
              <a:off x="9812602" y="2403102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 flipH="1" rot="5400000">
              <a:off x="9232981" y="2957100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 rot="-5400000">
              <a:off x="8214797" y="1555441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21"/>
          <p:cNvSpPr txBox="1"/>
          <p:nvPr/>
        </p:nvSpPr>
        <p:spPr>
          <a:xfrm>
            <a:off x="583464" y="3541759"/>
            <a:ext cx="44935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기대효과 및 개선 사항</a:t>
            </a:r>
            <a:endParaRPr/>
          </a:p>
        </p:txBody>
      </p:sp>
      <p:sp>
        <p:nvSpPr>
          <p:cNvPr id="417" name="Google Shape;417;p21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rgbClr val="8CCDCD"/>
                </a:solidFill>
                <a:latin typeface="Arial"/>
                <a:ea typeface="Arial"/>
                <a:cs typeface="Arial"/>
                <a:sym typeface="Arial"/>
              </a:rPr>
              <a:t>Part 3.</a:t>
            </a:r>
            <a:endParaRPr b="1" sz="8000">
              <a:solidFill>
                <a:srgbClr val="8CCD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1"/>
          <p:cNvCxnSpPr/>
          <p:nvPr/>
        </p:nvCxnSpPr>
        <p:spPr>
          <a:xfrm>
            <a:off x="635000" y="3429236"/>
            <a:ext cx="508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9" name="Google Shape;419;p21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20년 전기차 보조금 축소, 초소형전기차 보조금 상향 - 투데이영광" id="425" name="Google Shape;425;p22"/>
          <p:cNvPicPr preferRelativeResize="0"/>
          <p:nvPr/>
        </p:nvPicPr>
        <p:blipFill rotWithShape="1">
          <a:blip r:embed="rId3">
            <a:alphaModFix/>
          </a:blip>
          <a:srcRect b="5861" l="0" r="0" t="137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2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22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8" name="Google Shape;428;p22"/>
          <p:cNvSpPr txBox="1"/>
          <p:nvPr/>
        </p:nvSpPr>
        <p:spPr>
          <a:xfrm>
            <a:off x="44278" y="219075"/>
            <a:ext cx="32431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기대효과 및 개선 사항</a:t>
            </a:r>
            <a:endParaRPr/>
          </a:p>
        </p:txBody>
      </p:sp>
      <p:pic>
        <p:nvPicPr>
          <p:cNvPr id="429" name="Google Shape;4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68" y="1639322"/>
            <a:ext cx="1464708" cy="94159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2"/>
          <p:cNvSpPr txBox="1"/>
          <p:nvPr/>
        </p:nvSpPr>
        <p:spPr>
          <a:xfrm>
            <a:off x="1767986" y="1452380"/>
            <a:ext cx="936107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제주, 울산 지역은 충전소가 할당해야 하는 전기차의 수도 높고, 보조금 예산도 이미 초과된 지역이기 때문에, 우선적인 추가 예산 편성이 필요하다.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전기차 구매비용이 내연기관차와 비교했을 때, 보조금을 지원하더라도 굉장히 높다. 따라서 전기차 지원 정책을 다양하게 모색할 필요가 있다.</a:t>
            </a:r>
            <a:endParaRPr/>
          </a:p>
        </p:txBody>
      </p:sp>
      <p:pic>
        <p:nvPicPr>
          <p:cNvPr id="431" name="Google Shape;43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168" y="4118578"/>
            <a:ext cx="1464708" cy="120176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2"/>
          <p:cNvSpPr txBox="1"/>
          <p:nvPr/>
        </p:nvSpPr>
        <p:spPr>
          <a:xfrm>
            <a:off x="1767986" y="4155189"/>
            <a:ext cx="936107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한국전력은 전기차 보급이 확대됨에 따라 최대부하시간대에 공급할 수 있는 전력량을 높일 수 있는 방안이 필요해 보인다.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충전소가 없는 7개의 휴게소에는 충전소 설치가 필요하며 전체 휴게소의 충전기 개수도 2.31대로 매우 부족하므로 추가적인 설치가 필요하다.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23"/>
          <p:cNvGrpSpPr/>
          <p:nvPr/>
        </p:nvGrpSpPr>
        <p:grpSpPr>
          <a:xfrm>
            <a:off x="8117036" y="513344"/>
            <a:ext cx="3656577" cy="3695737"/>
            <a:chOff x="8307536" y="513344"/>
            <a:chExt cx="3656577" cy="3695737"/>
          </a:xfrm>
        </p:grpSpPr>
        <p:sp>
          <p:nvSpPr>
            <p:cNvPr id="438" name="Google Shape;438;p23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3"/>
            <p:cNvSpPr/>
            <p:nvPr/>
          </p:nvSpPr>
          <p:spPr>
            <a:xfrm flipH="1" rot="-5400000">
              <a:off x="9326503" y="606083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3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 rot="-5400000">
              <a:off x="9812602" y="2403102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3"/>
            <p:cNvSpPr/>
            <p:nvPr/>
          </p:nvSpPr>
          <p:spPr>
            <a:xfrm flipH="1" rot="5400000">
              <a:off x="9232981" y="2957100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 rot="-5400000">
              <a:off x="8214797" y="1555441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23"/>
          <p:cNvSpPr txBox="1"/>
          <p:nvPr/>
        </p:nvSpPr>
        <p:spPr>
          <a:xfrm>
            <a:off x="583464" y="3541759"/>
            <a:ext cx="41601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후기 및 느낀 점</a:t>
            </a:r>
            <a:endParaRPr/>
          </a:p>
        </p:txBody>
      </p:sp>
      <p:sp>
        <p:nvSpPr>
          <p:cNvPr id="445" name="Google Shape;445;p23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rgbClr val="8CCDCD"/>
                </a:solidFill>
                <a:latin typeface="Arial"/>
                <a:ea typeface="Arial"/>
                <a:cs typeface="Arial"/>
                <a:sym typeface="Arial"/>
              </a:rPr>
              <a:t>Part 4.</a:t>
            </a:r>
            <a:endParaRPr b="1" sz="8000">
              <a:solidFill>
                <a:srgbClr val="8CCD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23"/>
          <p:cNvCxnSpPr/>
          <p:nvPr/>
        </p:nvCxnSpPr>
        <p:spPr>
          <a:xfrm>
            <a:off x="635000" y="3429236"/>
            <a:ext cx="508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7" name="Google Shape;447;p23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1664207" y="0"/>
            <a:ext cx="2472664" cy="6858000"/>
          </a:xfrm>
          <a:custGeom>
            <a:rect b="b" l="l" r="r" t="t"/>
            <a:pathLst>
              <a:path extrusionOk="0" h="6858000" w="2472664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rgbClr val="7F7F7F">
              <a:alpha val="3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전기 자동차 일러스트와 함께 사람들 | 무료 벡터" id="454" name="Google Shape;4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8075" y="1258079"/>
            <a:ext cx="6524625" cy="434184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4"/>
          <p:cNvSpPr/>
          <p:nvPr/>
        </p:nvSpPr>
        <p:spPr>
          <a:xfrm>
            <a:off x="10703038" y="1992863"/>
            <a:ext cx="1488962" cy="2872274"/>
          </a:xfrm>
          <a:custGeom>
            <a:rect b="b" l="l" r="r" t="t"/>
            <a:pathLst>
              <a:path extrusionOk="0" h="2872274" w="1488962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4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7" name="Google Shape;457;p24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8" name="Google Shape;458;p24"/>
          <p:cNvSpPr txBox="1"/>
          <p:nvPr/>
        </p:nvSpPr>
        <p:spPr>
          <a:xfrm>
            <a:off x="44278" y="219075"/>
            <a:ext cx="29803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후기 및 느낀 점</a:t>
            </a:r>
            <a:endParaRPr/>
          </a:p>
        </p:txBody>
      </p:sp>
      <p:sp>
        <p:nvSpPr>
          <p:cNvPr id="459" name="Google Shape;459;p24"/>
          <p:cNvSpPr txBox="1"/>
          <p:nvPr/>
        </p:nvSpPr>
        <p:spPr>
          <a:xfrm flipH="1">
            <a:off x="171799" y="1239113"/>
            <a:ext cx="19060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아쉬운 점</a:t>
            </a:r>
            <a:endParaRPr/>
          </a:p>
        </p:txBody>
      </p:sp>
      <p:sp>
        <p:nvSpPr>
          <p:cNvPr id="460" name="Google Shape;460;p24"/>
          <p:cNvSpPr txBox="1"/>
          <p:nvPr/>
        </p:nvSpPr>
        <p:spPr>
          <a:xfrm>
            <a:off x="443261" y="1898021"/>
            <a:ext cx="1075603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생각보다 전기차 관련 공공데이터가 부족하다고 느꼈다.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예측 모델(Logistic Function)을 이용하여 전기차의 증가 추세를 예측하고 싶었으나, 시간과 데이터 또 능력의 한계로 구현하지 못하였다.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b="1" i="0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분석 자체보다 데이터 전처리에 시간이 많이 들었는데, 아이디어가 있어도 전처리를 빨리 하지 못해 여러가지 아이디어를 구현하지 못한 점이 아쉬웠다.</a:t>
            </a:r>
            <a:endParaRPr b="1" i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 flipH="1">
            <a:off x="171799" y="3763672"/>
            <a:ext cx="19060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느낀 점</a:t>
            </a:r>
            <a:endParaRPr/>
          </a:p>
        </p:txBody>
      </p:sp>
      <p:sp>
        <p:nvSpPr>
          <p:cNvPr id="462" name="Google Shape;462;p24"/>
          <p:cNvSpPr txBox="1"/>
          <p:nvPr/>
        </p:nvSpPr>
        <p:spPr>
          <a:xfrm>
            <a:off x="443261" y="4449639"/>
            <a:ext cx="107560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b="1" i="0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프로젝트를 처음부터 끝까지 직접 구현해볼 수 있어서 유익했고, 더 많은 공부의 필요성을 느꼈다.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b="1" i="0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데이터를 통해 의미 있는 결과를 도출해내는 과정을 통해 많을 것을 배우고 그동안 배운 것을 복습할 수 있었다.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5"/>
          <p:cNvSpPr/>
          <p:nvPr/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000">
                <a:schemeClr val="accent1"/>
              </a:gs>
              <a:gs pos="78000">
                <a:srgbClr val="365851"/>
              </a:gs>
              <a:gs pos="100000">
                <a:srgbClr val="000000">
                  <a:alpha val="84705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5"/>
          <p:cNvSpPr/>
          <p:nvPr/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rgbClr val="ABCBC4">
                  <a:alpha val="29803"/>
                </a:srgbClr>
              </a:gs>
              <a:gs pos="100000">
                <a:srgbClr val="000000">
                  <a:alpha val="43921"/>
                </a:srgbClr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5"/>
          <p:cNvSpPr/>
          <p:nvPr/>
        </p:nvSpPr>
        <p:spPr>
          <a:xfrm flipH="1" rot="5400000">
            <a:off x="4063179" y="-33131"/>
            <a:ext cx="6857999" cy="6923403"/>
          </a:xfrm>
          <a:prstGeom prst="rect">
            <a:avLst/>
          </a:prstGeom>
          <a:gradFill>
            <a:gsLst>
              <a:gs pos="0">
                <a:srgbClr val="ABCBC4">
                  <a:alpha val="0"/>
                </a:srgbClr>
              </a:gs>
              <a:gs pos="56000">
                <a:srgbClr val="ABCBC4">
                  <a:alpha val="0"/>
                </a:srgb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기획 상세 - 서울사랑" id="471" name="Google Shape;4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87363"/>
            <a:ext cx="11277600" cy="58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5"/>
          <p:cNvSpPr txBox="1"/>
          <p:nvPr/>
        </p:nvSpPr>
        <p:spPr>
          <a:xfrm>
            <a:off x="457200" y="5194300"/>
            <a:ext cx="11277600" cy="1176338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5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5400">
                <a:solidFill>
                  <a:srgbClr val="F1F5FB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b="1" i="1" sz="5400">
              <a:solidFill>
                <a:srgbClr val="F1F5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25"/>
          <p:cNvGrpSpPr/>
          <p:nvPr/>
        </p:nvGrpSpPr>
        <p:grpSpPr>
          <a:xfrm>
            <a:off x="1290830" y="1946587"/>
            <a:ext cx="9125148" cy="3170098"/>
            <a:chOff x="1584226" y="2010598"/>
            <a:chExt cx="9125148" cy="3170098"/>
          </a:xfrm>
        </p:grpSpPr>
        <p:sp>
          <p:nvSpPr>
            <p:cNvPr id="475" name="Google Shape;475;p25"/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800">
                  <a:solidFill>
                    <a:srgbClr val="F1F5FB"/>
                  </a:solidFill>
                  <a:latin typeface="Arial"/>
                  <a:ea typeface="Arial"/>
                  <a:cs typeface="Arial"/>
                  <a:sym typeface="Arial"/>
                </a:rPr>
                <a:t> 「</a:t>
              </a:r>
              <a:endParaRPr/>
            </a:p>
          </p:txBody>
        </p:sp>
        <p:sp>
          <p:nvSpPr>
            <p:cNvPr id="476" name="Google Shape;476;p25"/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800">
                  <a:solidFill>
                    <a:srgbClr val="F1F5FB"/>
                  </a:solidFill>
                  <a:latin typeface="Arial"/>
                  <a:ea typeface="Arial"/>
                  <a:cs typeface="Arial"/>
                  <a:sym typeface="Arial"/>
                </a:rPr>
                <a:t>」 </a:t>
              </a:r>
              <a:endParaRPr/>
            </a:p>
          </p:txBody>
        </p:sp>
      </p:grpSp>
      <p:pic>
        <p:nvPicPr>
          <p:cNvPr id="477" name="Google Shape;4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9325" y="3239577"/>
            <a:ext cx="913135" cy="184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7878" y="1321899"/>
            <a:ext cx="1464708" cy="94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3"/>
          <p:cNvGrpSpPr/>
          <p:nvPr/>
        </p:nvGrpSpPr>
        <p:grpSpPr>
          <a:xfrm>
            <a:off x="8117036" y="513344"/>
            <a:ext cx="3656577" cy="3695737"/>
            <a:chOff x="8307536" y="513344"/>
            <a:chExt cx="3656577" cy="3695737"/>
          </a:xfrm>
        </p:grpSpPr>
        <p:sp>
          <p:nvSpPr>
            <p:cNvPr id="117" name="Google Shape;117;p3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 flipH="1" rot="-5400000">
              <a:off x="9326503" y="606083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5400000">
              <a:off x="9812602" y="2403102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 rot="5400000">
              <a:off x="9232981" y="2957100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-5400000">
              <a:off x="8214797" y="1555441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24" name="Google Shape;124;p3"/>
            <p:cNvSpPr txBox="1"/>
            <p:nvPr/>
          </p:nvSpPr>
          <p:spPr>
            <a:xfrm>
              <a:off x="558064" y="3058923"/>
              <a:ext cx="35926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 개요</a:t>
              </a:r>
              <a:endParaRPr/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0">
                  <a:solidFill>
                    <a:srgbClr val="8CCDCD"/>
                  </a:solidFill>
                  <a:latin typeface="Arial"/>
                  <a:ea typeface="Arial"/>
                  <a:cs typeface="Arial"/>
                  <a:sym typeface="Arial"/>
                </a:rPr>
                <a:t>Part 1.</a:t>
              </a:r>
              <a:endParaRPr b="1" sz="8000">
                <a:solidFill>
                  <a:srgbClr val="8CCD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" name="Google Shape;126;p3"/>
            <p:cNvCxnSpPr/>
            <p:nvPr/>
          </p:nvCxnSpPr>
          <p:spPr>
            <a:xfrm>
              <a:off x="635000" y="2946400"/>
              <a:ext cx="5080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7" name="Google Shape;127;p3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전기車 판도] “소비자 10명중 7명, 전기차는 환경규제로 반드시 구매할 차종” - 아주경제"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495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>
            <a:off x="0" y="-9977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4"/>
          <p:cNvCxnSpPr/>
          <p:nvPr/>
        </p:nvCxnSpPr>
        <p:spPr>
          <a:xfrm>
            <a:off x="184783" y="481966"/>
            <a:ext cx="199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4"/>
          <p:cNvSpPr txBox="1"/>
          <p:nvPr/>
        </p:nvSpPr>
        <p:spPr>
          <a:xfrm>
            <a:off x="931757" y="57925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기획 배경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9760582" y="6496245"/>
            <a:ext cx="24064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4"/>
          <p:cNvGrpSpPr/>
          <p:nvPr/>
        </p:nvGrpSpPr>
        <p:grpSpPr>
          <a:xfrm>
            <a:off x="184783" y="740357"/>
            <a:ext cx="404349" cy="4597400"/>
            <a:chOff x="1512325" y="1778000"/>
            <a:chExt cx="404349" cy="4597400"/>
          </a:xfrm>
        </p:grpSpPr>
        <p:cxnSp>
          <p:nvCxnSpPr>
            <p:cNvPr id="138" name="Google Shape;138;p4"/>
            <p:cNvCxnSpPr/>
            <p:nvPr/>
          </p:nvCxnSpPr>
          <p:spPr>
            <a:xfrm>
              <a:off x="1714500" y="1778000"/>
              <a:ext cx="0" cy="4597400"/>
            </a:xfrm>
            <a:prstGeom prst="straightConnector1">
              <a:avLst/>
            </a:prstGeom>
            <a:noFill/>
            <a:ln cap="flat" cmpd="sng" w="9525">
              <a:solidFill>
                <a:srgbClr val="A19F9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9" name="Google Shape;139;p4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1016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1016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cap="flat" cmpd="sng" w="1016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4"/>
          <p:cNvSpPr txBox="1"/>
          <p:nvPr/>
        </p:nvSpPr>
        <p:spPr>
          <a:xfrm>
            <a:off x="724823" y="1175302"/>
            <a:ext cx="50385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 세계가 전기차 시장 확대에 노력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696589" y="2284596"/>
            <a:ext cx="71032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정부와 기업의 전기차 보급 확대를 위한 정책 추진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724823" y="3290654"/>
            <a:ext cx="52373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환경문제로 인한 전기차 관심도 증가</a:t>
            </a:r>
            <a:endParaRPr/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4">
            <a:alphaModFix/>
          </a:blip>
          <a:srcRect b="63934" l="18319" r="42458" t="24646"/>
          <a:stretch/>
        </p:blipFill>
        <p:spPr>
          <a:xfrm>
            <a:off x="465156" y="4399948"/>
            <a:ext cx="4781863" cy="78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5">
            <a:alphaModFix/>
          </a:blip>
          <a:srcRect b="56503" l="13155" r="28197" t="36924"/>
          <a:stretch/>
        </p:blipFill>
        <p:spPr>
          <a:xfrm>
            <a:off x="465156" y="5622626"/>
            <a:ext cx="7150308" cy="4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6">
            <a:alphaModFix/>
          </a:blip>
          <a:srcRect b="46885" l="12910" r="29548" t="44430"/>
          <a:stretch/>
        </p:blipFill>
        <p:spPr>
          <a:xfrm>
            <a:off x="5572282" y="4399948"/>
            <a:ext cx="6232760" cy="783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현대·기아차 전기차 판매량 세계 4위...글로벌 시장 점유율 8% &amp;lt; 산업 &amp;lt; 뉴스 &amp;lt; 기사본문 - 데일리임팩트" id="152" name="Google Shape;152;p5"/>
          <p:cNvPicPr preferRelativeResize="0"/>
          <p:nvPr/>
        </p:nvPicPr>
        <p:blipFill rotWithShape="1">
          <a:blip r:embed="rId3">
            <a:alphaModFix/>
          </a:blip>
          <a:srcRect b="15283" l="0" r="0" t="20529"/>
          <a:stretch/>
        </p:blipFill>
        <p:spPr>
          <a:xfrm>
            <a:off x="-2" y="1268967"/>
            <a:ext cx="12192001" cy="558903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5"/>
          <p:cNvCxnSpPr/>
          <p:nvPr/>
        </p:nvCxnSpPr>
        <p:spPr>
          <a:xfrm>
            <a:off x="184783" y="481966"/>
            <a:ext cx="199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5"/>
          <p:cNvSpPr txBox="1"/>
          <p:nvPr/>
        </p:nvSpPr>
        <p:spPr>
          <a:xfrm>
            <a:off x="9760582" y="6496245"/>
            <a:ext cx="24064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544902" y="594601"/>
            <a:ext cx="1633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544902" y="2994726"/>
            <a:ext cx="1153436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전기차 관련 </a:t>
            </a:r>
            <a:r>
              <a:rPr b="1" lang="ko-KR" sz="4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현황</a:t>
            </a: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 전기차의 </a:t>
            </a:r>
            <a:r>
              <a:rPr b="1" lang="ko-KR" sz="4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경제성</a:t>
            </a: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b="1" lang="ko-KR" sz="4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편의성</a:t>
            </a: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</a:t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관련된 문제점을 분석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6"/>
          <p:cNvCxnSpPr/>
          <p:nvPr/>
        </p:nvCxnSpPr>
        <p:spPr>
          <a:xfrm>
            <a:off x="184783" y="481966"/>
            <a:ext cx="199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p6"/>
          <p:cNvSpPr txBox="1"/>
          <p:nvPr/>
        </p:nvSpPr>
        <p:spPr>
          <a:xfrm>
            <a:off x="931757" y="579258"/>
            <a:ext cx="1697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구성원 및 역할</a:t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456301" y="1147110"/>
            <a:ext cx="388681" cy="388681"/>
          </a:xfrm>
          <a:prstGeom prst="ellipse">
            <a:avLst/>
          </a:prstGeom>
          <a:noFill/>
          <a:ln cap="flat" cmpd="sng" w="1016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916368" y="1079840"/>
            <a:ext cx="864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천준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2120544" y="1073385"/>
            <a:ext cx="93166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연도별, 세계 국가별 전기자동차 Google 검색량 추이 변화 분석 및 한국의 전기자동차 검색량 추이 분석, 최종 발표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456301" y="2234994"/>
            <a:ext cx="388681" cy="388681"/>
          </a:xfrm>
          <a:prstGeom prst="ellipse">
            <a:avLst/>
          </a:prstGeom>
          <a:noFill/>
          <a:ln cap="flat" cmpd="sng" w="1016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916368" y="2167724"/>
            <a:ext cx="12041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홍효석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2120544" y="2161269"/>
            <a:ext cx="93166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한국의 전기자동차 증가추세 및 전국의 지역별 충전소 현황과 전기차 등록대수 현황 분석 , Portfolio 작성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456301" y="3402771"/>
            <a:ext cx="388681" cy="388681"/>
          </a:xfrm>
          <a:prstGeom prst="ellipse">
            <a:avLst/>
          </a:prstGeom>
          <a:noFill/>
          <a:ln cap="flat" cmpd="sng" w="1016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916368" y="3335501"/>
            <a:ext cx="12041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권미숙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2120544" y="3329046"/>
            <a:ext cx="93166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전국 휴게소의 전기차 충전소 현황 분석 및 고속도로 주유소/휴게소 매출 규모와 충전기수의 상관성 분석, 기획안 및 </a:t>
            </a: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WBS 작성</a:t>
            </a:r>
            <a:endParaRPr b="1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456301" y="4535935"/>
            <a:ext cx="388681" cy="388681"/>
          </a:xfrm>
          <a:prstGeom prst="ellipse">
            <a:avLst/>
          </a:prstGeom>
          <a:noFill/>
          <a:ln cap="flat" cmpd="sng" w="1016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916368" y="4468665"/>
            <a:ext cx="12041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김병석</a:t>
            </a:r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2120544" y="4462210"/>
            <a:ext cx="93166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전기차와 내연기관차의 경제적 분석 (차량 모델별 구매금액, 보조금, 유지비용 등) 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기획안 발표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456301" y="5761678"/>
            <a:ext cx="388681" cy="388681"/>
          </a:xfrm>
          <a:prstGeom prst="ellipse">
            <a:avLst/>
          </a:prstGeom>
          <a:noFill/>
          <a:ln cap="flat" cmpd="sng" w="1016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916368" y="5694408"/>
            <a:ext cx="12041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이우림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2120544" y="5687953"/>
            <a:ext cx="93166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Youtube 전기자동차전기세 검색 단어 분석 및 한전 시간대별/계절별 충전 부하량, 시도별 </a:t>
            </a:r>
            <a:endParaRPr b="1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보조금 접수율 분석 , 최종 작업물 병합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7"/>
          <p:cNvGrpSpPr/>
          <p:nvPr/>
        </p:nvGrpSpPr>
        <p:grpSpPr>
          <a:xfrm>
            <a:off x="8117036" y="513344"/>
            <a:ext cx="3656577" cy="3695737"/>
            <a:chOff x="8307536" y="513344"/>
            <a:chExt cx="3656577" cy="3695737"/>
          </a:xfrm>
        </p:grpSpPr>
        <p:sp>
          <p:nvSpPr>
            <p:cNvPr id="186" name="Google Shape;186;p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 flipH="1" rot="-5400000">
              <a:off x="9326503" y="606083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 rot="-5400000">
              <a:off x="9812602" y="2403102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 flipH="1" rot="5400000">
              <a:off x="9232981" y="2957100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 rot="-5400000">
              <a:off x="8214797" y="1555441"/>
              <a:ext cx="1344720" cy="1159242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7"/>
          <p:cNvGrpSpPr/>
          <p:nvPr/>
        </p:nvGrpSpPr>
        <p:grpSpPr>
          <a:xfrm>
            <a:off x="583464" y="3541759"/>
            <a:ext cx="2364750" cy="769441"/>
            <a:chOff x="510077" y="2691080"/>
            <a:chExt cx="2364750" cy="769441"/>
          </a:xfrm>
        </p:grpSpPr>
        <p:sp>
          <p:nvSpPr>
            <p:cNvPr id="193" name="Google Shape;193;p7"/>
            <p:cNvSpPr txBox="1"/>
            <p:nvPr/>
          </p:nvSpPr>
          <p:spPr>
            <a:xfrm>
              <a:off x="510077" y="2691080"/>
              <a:ext cx="23647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프로세싱</a:t>
              </a:r>
              <a:endParaRPr/>
            </a:p>
          </p:txBody>
        </p:sp>
        <p:sp>
          <p:nvSpPr>
            <p:cNvPr id="194" name="Google Shape;194;p7"/>
            <p:cNvSpPr txBox="1"/>
            <p:nvPr/>
          </p:nvSpPr>
          <p:spPr>
            <a:xfrm>
              <a:off x="1232326" y="2691080"/>
              <a:ext cx="184731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7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rgbClr val="8CCDCD"/>
                </a:solidFill>
                <a:latin typeface="Arial"/>
                <a:ea typeface="Arial"/>
                <a:cs typeface="Arial"/>
                <a:sym typeface="Arial"/>
              </a:rPr>
              <a:t>Part 2.</a:t>
            </a:r>
            <a:endParaRPr b="1" sz="8000">
              <a:solidFill>
                <a:srgbClr val="8CCD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7"/>
          <p:cNvCxnSpPr/>
          <p:nvPr/>
        </p:nvCxnSpPr>
        <p:spPr>
          <a:xfrm>
            <a:off x="635000" y="3429236"/>
            <a:ext cx="508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7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세계지도 – CORAISE Corporation" id="202" name="Google Shape;2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1466851"/>
            <a:ext cx="11906250" cy="5172074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lt1"/>
            </a:outerShdw>
          </a:effectLst>
        </p:spPr>
      </p:pic>
      <p:sp>
        <p:nvSpPr>
          <p:cNvPr id="203" name="Google Shape;203;p8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8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" name="Google Shape;205;p8"/>
          <p:cNvSpPr txBox="1"/>
          <p:nvPr/>
        </p:nvSpPr>
        <p:spPr>
          <a:xfrm>
            <a:off x="44278" y="219075"/>
            <a:ext cx="81067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전기차 Google 검색량 추이 변화 분석</a:t>
            </a:r>
            <a:endParaRPr/>
          </a:p>
        </p:txBody>
      </p:sp>
      <p:sp>
        <p:nvSpPr>
          <p:cNvPr id="206" name="Google Shape;206;p8"/>
          <p:cNvSpPr txBox="1"/>
          <p:nvPr/>
        </p:nvSpPr>
        <p:spPr>
          <a:xfrm>
            <a:off x="8150984" y="465296"/>
            <a:ext cx="88036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(천준)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4">
            <a:alphaModFix/>
          </a:blip>
          <a:srcRect b="15848" l="6147" r="14056" t="28927"/>
          <a:stretch/>
        </p:blipFill>
        <p:spPr>
          <a:xfrm>
            <a:off x="152401" y="1752852"/>
            <a:ext cx="10565531" cy="421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 txBox="1"/>
          <p:nvPr/>
        </p:nvSpPr>
        <p:spPr>
          <a:xfrm>
            <a:off x="152401" y="1146279"/>
            <a:ext cx="88429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구글 트랜드</a:t>
            </a: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에서 제공하는 데이터셋 다운로드 후 분석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152401" y="6073906"/>
            <a:ext cx="81615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2017년부터 전세계 전기차 검색량이 증가함을 알 수 있다.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벡터, 한국, 지도 - 스톡일러스트 [27740318] - PIXTA" id="214" name="Google Shape;214;p9"/>
          <p:cNvPicPr preferRelativeResize="0"/>
          <p:nvPr/>
        </p:nvPicPr>
        <p:blipFill rotWithShape="1">
          <a:blip r:embed="rId3">
            <a:alphaModFix/>
          </a:blip>
          <a:srcRect b="3776" l="0" r="5743" t="0"/>
          <a:stretch/>
        </p:blipFill>
        <p:spPr>
          <a:xfrm>
            <a:off x="44278" y="936923"/>
            <a:ext cx="5475254" cy="584955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9"/>
          <p:cNvCxnSpPr/>
          <p:nvPr/>
        </p:nvCxnSpPr>
        <p:spPr>
          <a:xfrm>
            <a:off x="152401" y="1005842"/>
            <a:ext cx="1176337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9"/>
          <p:cNvSpPr txBox="1"/>
          <p:nvPr/>
        </p:nvSpPr>
        <p:spPr>
          <a:xfrm>
            <a:off x="44278" y="219075"/>
            <a:ext cx="91727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전기자동차 Google  한국의 검색량 추이 변화 분석</a:t>
            </a:r>
            <a:endParaRPr/>
          </a:p>
        </p:txBody>
      </p:sp>
      <p:sp>
        <p:nvSpPr>
          <p:cNvPr id="218" name="Google Shape;218;p9"/>
          <p:cNvSpPr txBox="1"/>
          <p:nvPr/>
        </p:nvSpPr>
        <p:spPr>
          <a:xfrm>
            <a:off x="9216982" y="475896"/>
            <a:ext cx="88036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(천준)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152401" y="1146279"/>
            <a:ext cx="88429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웹 크롤링</a:t>
            </a: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을</a:t>
            </a:r>
            <a:r>
              <a:rPr b="1" lang="ko-KR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통한 데이터 수집 및 분석</a:t>
            </a:r>
            <a:endParaRPr/>
          </a:p>
        </p:txBody>
      </p:sp>
      <p:sp>
        <p:nvSpPr>
          <p:cNvPr id="220" name="Google Shape;220;p9"/>
          <p:cNvSpPr txBox="1"/>
          <p:nvPr/>
        </p:nvSpPr>
        <p:spPr>
          <a:xfrm>
            <a:off x="219304" y="2304342"/>
            <a:ext cx="614514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대한민국의 전기차에 대한 관심이 증가했음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하지만, 유럽과 북미 국가들에 비해 아직은 관심도가 부족함을 알 수 있다.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9"/>
          <p:cNvPicPr preferRelativeResize="0"/>
          <p:nvPr/>
        </p:nvPicPr>
        <p:blipFill rotWithShape="1">
          <a:blip r:embed="rId4">
            <a:alphaModFix/>
          </a:blip>
          <a:srcRect b="14151" l="57773" r="6972" t="16098"/>
          <a:stretch/>
        </p:blipFill>
        <p:spPr>
          <a:xfrm>
            <a:off x="6364447" y="1109081"/>
            <a:ext cx="5805732" cy="5529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오늘의 PPT 색상 테마 008">
      <a:dk1>
        <a:srgbClr val="000000"/>
      </a:dk1>
      <a:lt1>
        <a:srgbClr val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2015-07-07T04:48:58Z</dcterms:created>
  <dc:creator>Saebyeol Yu</dc:creator>
</cp:coreProperties>
</file>